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7" r:id="rId2"/>
    <p:sldMasterId id="2147483664" r:id="rId3"/>
    <p:sldMasterId id="2147483668" r:id="rId4"/>
  </p:sldMasterIdLst>
  <p:notesMasterIdLst>
    <p:notesMasterId r:id="rId78"/>
  </p:notesMasterIdLst>
  <p:handoutMasterIdLst>
    <p:handoutMasterId r:id="rId79"/>
  </p:handoutMasterIdLst>
  <p:sldIdLst>
    <p:sldId id="265" r:id="rId5"/>
    <p:sldId id="331" r:id="rId6"/>
    <p:sldId id="371" r:id="rId7"/>
    <p:sldId id="372" r:id="rId8"/>
    <p:sldId id="373" r:id="rId9"/>
    <p:sldId id="442" r:id="rId10"/>
    <p:sldId id="443" r:id="rId11"/>
    <p:sldId id="454" r:id="rId12"/>
    <p:sldId id="374" r:id="rId13"/>
    <p:sldId id="381" r:id="rId14"/>
    <p:sldId id="377" r:id="rId15"/>
    <p:sldId id="385" r:id="rId16"/>
    <p:sldId id="384" r:id="rId17"/>
    <p:sldId id="383" r:id="rId18"/>
    <p:sldId id="382" r:id="rId19"/>
    <p:sldId id="379" r:id="rId20"/>
    <p:sldId id="386" r:id="rId21"/>
    <p:sldId id="388" r:id="rId22"/>
    <p:sldId id="421" r:id="rId23"/>
    <p:sldId id="422" r:id="rId24"/>
    <p:sldId id="474" r:id="rId25"/>
    <p:sldId id="423" r:id="rId26"/>
    <p:sldId id="466" r:id="rId27"/>
    <p:sldId id="467" r:id="rId28"/>
    <p:sldId id="468" r:id="rId29"/>
    <p:sldId id="469" r:id="rId30"/>
    <p:sldId id="473" r:id="rId31"/>
    <p:sldId id="394" r:id="rId32"/>
    <p:sldId id="395" r:id="rId33"/>
    <p:sldId id="396" r:id="rId34"/>
    <p:sldId id="397" r:id="rId35"/>
    <p:sldId id="398" r:id="rId36"/>
    <p:sldId id="400" r:id="rId37"/>
    <p:sldId id="399" r:id="rId38"/>
    <p:sldId id="401" r:id="rId39"/>
    <p:sldId id="402" r:id="rId40"/>
    <p:sldId id="403" r:id="rId41"/>
    <p:sldId id="404" r:id="rId42"/>
    <p:sldId id="465" r:id="rId43"/>
    <p:sldId id="475" r:id="rId44"/>
    <p:sldId id="464" r:id="rId45"/>
    <p:sldId id="405" r:id="rId46"/>
    <p:sldId id="406" r:id="rId47"/>
    <p:sldId id="407" r:id="rId48"/>
    <p:sldId id="438" r:id="rId49"/>
    <p:sldId id="427" r:id="rId50"/>
    <p:sldId id="428" r:id="rId51"/>
    <p:sldId id="429" r:id="rId52"/>
    <p:sldId id="430" r:id="rId53"/>
    <p:sldId id="431" r:id="rId54"/>
    <p:sldId id="432" r:id="rId55"/>
    <p:sldId id="433" r:id="rId56"/>
    <p:sldId id="471" r:id="rId57"/>
    <p:sldId id="470" r:id="rId58"/>
    <p:sldId id="435" r:id="rId59"/>
    <p:sldId id="436" r:id="rId60"/>
    <p:sldId id="472" r:id="rId61"/>
    <p:sldId id="408" r:id="rId62"/>
    <p:sldId id="424" r:id="rId63"/>
    <p:sldId id="425" r:id="rId64"/>
    <p:sldId id="463" r:id="rId65"/>
    <p:sldId id="329" r:id="rId66"/>
    <p:sldId id="452" r:id="rId67"/>
    <p:sldId id="420" r:id="rId68"/>
    <p:sldId id="455" r:id="rId69"/>
    <p:sldId id="426" r:id="rId70"/>
    <p:sldId id="456" r:id="rId71"/>
    <p:sldId id="457" r:id="rId72"/>
    <p:sldId id="458" r:id="rId73"/>
    <p:sldId id="459" r:id="rId74"/>
    <p:sldId id="460" r:id="rId75"/>
    <p:sldId id="461" r:id="rId76"/>
    <p:sldId id="462" r:id="rId77"/>
  </p:sldIdLst>
  <p:sldSz cx="9144000" cy="6858000" type="screen4x3"/>
  <p:notesSz cx="7315200" cy="9601200"/>
  <p:embeddedFontLst>
    <p:embeddedFont>
      <p:font typeface="Calibri Light" panose="020B0604020202020204" charset="0"/>
      <p:regular r:id="rId80"/>
      <p:italic r:id="rId81"/>
    </p:embeddedFont>
    <p:embeddedFont>
      <p:font typeface="Calibri" panose="020F0502020204030204" pitchFamily="34" charset="0"/>
      <p:regular r:id="rId82"/>
      <p:bold r:id="rId83"/>
      <p:italic r:id="rId84"/>
      <p:boldItalic r:id="rId8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99" autoAdjust="0"/>
    <p:restoredTop sz="84255" autoAdjust="0"/>
  </p:normalViewPr>
  <p:slideViewPr>
    <p:cSldViewPr>
      <p:cViewPr varScale="1">
        <p:scale>
          <a:sx n="96" d="100"/>
          <a:sy n="96" d="100"/>
        </p:scale>
        <p:origin x="-79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font" Target="fonts/font5.fntdata"/><Relationship Id="rId89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handoutMaster" Target="handoutMasters/handoutMaster1.xml"/><Relationship Id="rId87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font" Target="fonts/font3.fntdata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font" Target="fonts/font4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2.fntdata"/><Relationship Id="rId86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6/24/2016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6/24/2016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6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950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87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141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54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3106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49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130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102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312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281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20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99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792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654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166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266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9694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2927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436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243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797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1365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647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868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791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7072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905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338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630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81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215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27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04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826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424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08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6/24/2016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58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40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49311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1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6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0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6/24/2016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17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UCFB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6/24/2016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6/24/2016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6/24/2016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72" r:id="rId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6/24/2016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6/24/2016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36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6/24/2016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2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CF-Coding-Boot-Camp/06-16-VW-Class-Conten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CF-Coding-Boot-Camp/06-16-VW-Class-Conten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all-about-floats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learn.shayhowe.com/html-css/positioning-content/" TargetMode="Externa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Heroes of CSS</a:t>
            </a:r>
            <a:endParaRPr lang="en-US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Day 3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June 25th,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Critical Question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438276" y="2819400"/>
            <a:ext cx="6457950" cy="1098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is “CSS”?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98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/ CSS Definitions </a:t>
            </a:r>
            <a:r>
              <a:rPr lang="en-US" sz="1000" dirty="0"/>
              <a:t>(*yawn* unimportant)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HTML: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 Hypertext Markup Language – (Content)</a:t>
            </a:r>
          </a:p>
          <a:p>
            <a:endParaRPr lang="en-US" sz="2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CSS: 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Cascading Style Sheets – (Appearance)</a:t>
            </a:r>
          </a:p>
          <a:p>
            <a:endParaRPr lang="en-US" sz="22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HTML/CSS are the “languages of the web”. 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t>(Javascript is the third – handling logic, animation, etc.)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1580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/ CSS Analogy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990600"/>
            <a:ext cx="4100945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smtClean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“Notepad”. </a:t>
            </a:r>
          </a:p>
          <a:p>
            <a:pPr algn="ctr"/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text. 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pPr algn="ctr"/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08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HTML Page - Result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37" y="838200"/>
            <a:ext cx="7324725" cy="53911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3393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 CSS - 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3357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Critical Question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1752600"/>
            <a:ext cx="8382000" cy="3797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we style HTML…</a:t>
            </a:r>
          </a:p>
          <a:p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6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Elements?</a:t>
            </a:r>
          </a:p>
          <a:p>
            <a:endParaRPr lang="en-US" sz="6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6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Classes?</a:t>
            </a:r>
          </a:p>
          <a:p>
            <a:endParaRPr lang="en-US" sz="6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6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IDs?</a:t>
            </a:r>
            <a:endParaRPr lang="en-US" sz="6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80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Syntax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828115"/>
            <a:ext cx="8153400" cy="33528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CSS works by hooking onto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selectors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added into HTML using “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classes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identifiers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”.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Classes use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classname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IDs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Idname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and elements their name</a:t>
            </a:r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Once hooked, we apply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styles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to those HTML elements using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  <a:p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ttp://en.support.files.wordpress.com/2011/09/css-selectors-lr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82" y="3200400"/>
            <a:ext cx="8409694" cy="288332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58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Lingering Questions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438276" y="2819400"/>
            <a:ext cx="6457950" cy="1098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Questions so far?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90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Relative File Paths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84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Relative File Paths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" y="838200"/>
            <a:ext cx="9128760" cy="4483595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5522538"/>
            <a:ext cx="8153400" cy="725862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Relative file paths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allow us to access other files (like CSS or image files) relative to the file we are looking at. </a:t>
            </a:r>
          </a:p>
        </p:txBody>
      </p:sp>
    </p:spTree>
    <p:extLst>
      <p:ext uri="{BB962C8B-B14F-4D97-AF65-F5344CB8AC3E}">
        <p14:creationId xmlns:p14="http://schemas.microsoft.com/office/powerpoint/2010/main" val="353481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55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Absolutely No Absolute Paths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9" y="1447800"/>
            <a:ext cx="9123744" cy="1048706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9901" y="2805112"/>
            <a:ext cx="4748514" cy="3367088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ALWAYS USE RELATIVE FILE PATHS. </a:t>
            </a:r>
          </a:p>
          <a:p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Otherwise, when moving your web page or deploying your site – all of your links will fail to load correctly.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Remember there is no such thing as a “C:” drive on the internet. </a:t>
            </a:r>
          </a:p>
        </p:txBody>
      </p:sp>
      <p:pic>
        <p:nvPicPr>
          <p:cNvPr id="9" name="Picture 2" descr="https://possil.files.wordpress.com/2012/01/finger-wagging-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815" y="2667000"/>
            <a:ext cx="3945455" cy="339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29901" y="816768"/>
            <a:ext cx="4748514" cy="63103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 </a:t>
            </a:r>
            <a:r>
              <a:rPr lang="en-US" sz="4000" b="1" u="sng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</a:t>
            </a:r>
            <a:r>
              <a:rPr lang="en-US" sz="4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BAD</a:t>
            </a:r>
            <a:endParaRPr lang="en-US" sz="40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962400" y="1132284"/>
            <a:ext cx="1600200" cy="620316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46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Demo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2800" i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RelativePaths_DEMO</a:t>
            </a:r>
            <a:r>
              <a:rPr lang="en-US" sz="28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| 1-RelativePaths) </a:t>
            </a:r>
            <a:endParaRPr lang="en-US" sz="28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40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Unzip the folder sent to you via slack.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edit the HTML files inside of each “</a:t>
            </a:r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RelativePaths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” folder such that each HTML file can access the CSS file using relative paths.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An example is given to you in the “</a:t>
            </a:r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RelativePaths_WorkingExample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” folder. 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1800" y="124825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</a:t>
            </a:r>
            <a:r>
              <a:rPr lang="en-US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1-RelativePaths</a:t>
            </a: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| 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06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58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Boxes Upon Boxes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762000"/>
            <a:ext cx="7000178" cy="4114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6200" y="4648200"/>
            <a:ext cx="90678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 CSS, every element can be considered to fit within a series of boxes.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Each box can be individually adjusted to provide spacing between elements or to fill in elements with colors.</a:t>
            </a:r>
          </a:p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Styles can applied as follows: 20px 10px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10px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20px (top, right, bottom, left)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69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990600"/>
            <a:ext cx="8229600" cy="42666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57600" y="124825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Time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93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685800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200" y="5170637"/>
            <a:ext cx="9067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Answer</a:t>
            </a:r>
          </a:p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Width: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474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(no margin), 554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(with margin)</a:t>
            </a:r>
          </a:p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Height: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539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(no margin), 569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(with margin)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Content Placeholder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990600"/>
            <a:ext cx="8229600" cy="426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4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679938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469" t="6301" r="4292" b="2471"/>
          <a:stretch/>
        </p:blipFill>
        <p:spPr>
          <a:xfrm>
            <a:off x="1828800" y="787983"/>
            <a:ext cx="5562600" cy="438265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6200" y="5170637"/>
            <a:ext cx="9067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Answer</a:t>
            </a:r>
          </a:p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Width: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474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(no margin), 554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(with margin)</a:t>
            </a:r>
          </a:p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Height: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539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(no margin), 569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(with margin)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20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Be </a:t>
            </a:r>
            <a:r>
              <a:rPr lang="en-US" dirty="0" err="1" smtClean="0"/>
              <a:t>Floatin</a:t>
            </a:r>
            <a:r>
              <a:rPr lang="en-US" dirty="0" smtClean="0"/>
              <a:t>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03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Take a Facebook Break…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These next topics are fairly “tricky”…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but VERY IMPORTANT.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Time to channel that inner genius.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6" descr="http://vignette2.wikia.nocookie.net/animaljam/images/4/40/623px-Genius-meme.png/revision/latest?cb=201407200227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665" y="1828800"/>
            <a:ext cx="4876800" cy="374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625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</a:t>
            </a:r>
            <a:endParaRPr lang="en-US" dirty="0"/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2000"/>
            <a:ext cx="8740775" cy="4495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Also, at this point everyone should have access to the class repository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in GitHub.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github.com/UCF-Coding-Boot-Camp/06-16-VW-Class-Content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Homework Assignment #1 is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Due: </a:t>
            </a:r>
          </a:p>
          <a:p>
            <a:pPr marL="0" indent="0">
              <a:buNone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MW Class – Wednesday, June 29</a:t>
            </a:r>
            <a:r>
              <a:rPr lang="en-US" sz="2200" b="1" u="sng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, 2016</a:t>
            </a:r>
          </a:p>
          <a:p>
            <a:pPr marL="0" indent="0"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TTH Class – Thursday, June 30</a:t>
            </a:r>
            <a:r>
              <a:rPr lang="en-US" sz="2200" b="1" u="sng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, 2016</a:t>
            </a:r>
            <a:endParaRPr lang="en-US" sz="2200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39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3505200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Concept of “Flow”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https://css-tricks.com/wp-content/csstricks-uploads/web-text-wr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726345"/>
            <a:ext cx="7386507" cy="369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70"/>
          <p:cNvSpPr txBox="1">
            <a:spLocks/>
          </p:cNvSpPr>
          <p:nvPr/>
        </p:nvSpPr>
        <p:spPr>
          <a:xfrm>
            <a:off x="304800" y="4419600"/>
            <a:ext cx="8610599" cy="198065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In HTML/CSS, (by default) every element displayed is governed by a concept called “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flow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”. 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This means that HTML elements force their adjacent elements to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flow around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them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56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Flow Analogy to MS Word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5715000" y="1118620"/>
            <a:ext cx="3200399" cy="441707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This concept of “flow” is very similar to the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wrap-text options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you may be familiar with in Microsoft Word. 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Just as in MS Word, you can have images in-line with text, on-top of text, etc.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 descr="https://i-msdn.sec.s-msft.com/dynimg/IC31353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1118620"/>
            <a:ext cx="5124450" cy="463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59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Block Elements 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800" y="4419600"/>
            <a:ext cx="8610599" cy="198065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By default, many HTML elements (paragraphs, headers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, div, etc..)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are treated as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block elements. 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This means, they take up an entire line of space, unless you intervene with CSS properties.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4" descr="https://blog.4psa.com/wp-content/uploads/block-inline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28"/>
          <a:stretch/>
        </p:blipFill>
        <p:spPr bwMode="auto">
          <a:xfrm>
            <a:off x="304800" y="703120"/>
            <a:ext cx="3810000" cy="375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85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6934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Block Elements vs. Inline Elements 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304800" y="4419600"/>
            <a:ext cx="8610599" cy="198065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Now… contrast the block elements with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inline elements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By using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float CSS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properties, we can command our website to display multiple CSS elements adjacently. 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4" descr="https://blog.4psa.com/wp-content/uploads/block-inline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744"/>
          <a:stretch/>
        </p:blipFill>
        <p:spPr bwMode="auto">
          <a:xfrm>
            <a:off x="304800" y="703120"/>
            <a:ext cx="7620000" cy="375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0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Floating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70"/>
          <p:cNvSpPr txBox="1">
            <a:spLocks/>
          </p:cNvSpPr>
          <p:nvPr/>
        </p:nvSpPr>
        <p:spPr>
          <a:xfrm>
            <a:off x="304800" y="4711856"/>
            <a:ext cx="8610599" cy="1066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In order to convert these block elements into inline elements, we utilize a CSS property called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float. 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Floats are </a:t>
            </a: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necessary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for building web layouts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4" descr="https://css-tricks.com/wp-content/csstricks-uploads/web-layou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1" r="19179"/>
          <a:stretch/>
        </p:blipFill>
        <p:spPr bwMode="auto">
          <a:xfrm>
            <a:off x="0" y="747991"/>
            <a:ext cx="5715000" cy="390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b="70232"/>
          <a:stretch/>
        </p:blipFill>
        <p:spPr>
          <a:xfrm>
            <a:off x="5867400" y="1239085"/>
            <a:ext cx="2896042" cy="6699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1905000"/>
            <a:ext cx="2896042" cy="224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Clearing the Float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990600"/>
            <a:ext cx="8660618" cy="2819400"/>
          </a:xfrm>
          <a:prstGeom prst="rect">
            <a:avLst/>
          </a:prstGeom>
        </p:spPr>
      </p:pic>
      <p:sp>
        <p:nvSpPr>
          <p:cNvPr id="5" name="Shape 70"/>
          <p:cNvSpPr txBox="1">
            <a:spLocks/>
          </p:cNvSpPr>
          <p:nvPr/>
        </p:nvSpPr>
        <p:spPr>
          <a:xfrm>
            <a:off x="304800" y="4711856"/>
            <a:ext cx="8610599" cy="1066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Sometimes…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floats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get in the way, and elements that we don’t want to be “in-line” are treated as such. 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61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Clearfix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Hack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304800" y="5094928"/>
            <a:ext cx="8610599" cy="1066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Sometimes when elements don’t match up in size, we get situations like the above… 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13" y="732750"/>
            <a:ext cx="8450610" cy="414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1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Clearfix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Hack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304800" y="4790613"/>
            <a:ext cx="8610599" cy="1066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We can get around it by using what’s called the “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clearfix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hack”. By using the CSS property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overflow: auto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, the first element will fill up the empty parts of the flow.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02224"/>
            <a:ext cx="8374136" cy="40440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5581190"/>
            <a:ext cx="1592943" cy="81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0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Quick Demo!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838200"/>
            <a:ext cx="5402504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8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Quick Demo!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747992"/>
            <a:ext cx="913447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49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</a:t>
            </a:r>
            <a:endParaRPr lang="en-US" dirty="0"/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Really, work hard on this assignment!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This assignment introduces you to fundamental concepts that we’ll be building the entire course-long.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Review In Class Material </a:t>
            </a:r>
            <a:r>
              <a:rPr lang="en-US" sz="22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especially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Exercises: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github.com/UCF-Coding-Boot-Camp/06-16-VW-Class-Content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Subdirectories ending with --class-content</a:t>
            </a:r>
          </a:p>
          <a:p>
            <a:endParaRPr lang="en-US" sz="2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Work with your peers!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much better than screaming at your computer alone.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Ask Questions on Slack!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Your peers, TAs, and Instructors are all here to help when they can. </a:t>
            </a:r>
            <a:endParaRPr lang="en-US" sz="2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13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Demo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(2-FloatExamples) </a:t>
            </a:r>
            <a:endParaRPr lang="en-US" sz="28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4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Fantastic Guide on Floats ****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727" y="835761"/>
            <a:ext cx="5485672" cy="46258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Shape 70"/>
          <p:cNvSpPr txBox="1">
            <a:spLocks/>
          </p:cNvSpPr>
          <p:nvPr/>
        </p:nvSpPr>
        <p:spPr>
          <a:xfrm>
            <a:off x="409304" y="5518076"/>
            <a:ext cx="8610599" cy="65412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To all serious front-end developers (this is a </a:t>
            </a:r>
            <a:r>
              <a:rPr lang="en-US" sz="20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necessary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read):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://css-tricks.com/all-about-floats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766499"/>
            <a:ext cx="286702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5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 this activity, you will be flexing your newfound floating skills to create a conceptual layout. Eyeball the design to your best ability.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Additional instructions, sent via Slack.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38400" y="124825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</a:t>
            </a:r>
            <a:r>
              <a:rPr lang="en-US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3-FloatLayout-Activity </a:t>
            </a: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| 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30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18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0"/>
            <a:ext cx="9144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79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Good work!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ttp://cdn.pophangover.com/wp-content/uploads/2012/06/good-job-good-effort-kid-e13390211578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49" y="783753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6000" y="5807177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Your Brain may rest now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25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62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Positioning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58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Position: Static (Default)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14400"/>
            <a:ext cx="2286000" cy="53098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19400" y="914400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Four boxes placed statically (default) </a:t>
            </a:r>
          </a:p>
        </p:txBody>
      </p:sp>
    </p:spTree>
    <p:extLst>
      <p:ext uri="{BB962C8B-B14F-4D97-AF65-F5344CB8AC3E}">
        <p14:creationId xmlns:p14="http://schemas.microsoft.com/office/powerpoint/2010/main" val="117138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Position: Relative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00400" y="914400"/>
            <a:ext cx="579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Switching the boxes to relative nudges the boxes in relation to their “original” location.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47990"/>
            <a:ext cx="2783310" cy="56522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155295"/>
            <a:ext cx="2773777" cy="416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5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Position: Absolute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76582"/>
            <a:ext cx="7417401" cy="38623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3583" y="5715072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Position with location relevant to first “placed” element </a:t>
            </a:r>
          </a:p>
        </p:txBody>
      </p:sp>
    </p:spTree>
    <p:extLst>
      <p:ext uri="{BB962C8B-B14F-4D97-AF65-F5344CB8AC3E}">
        <p14:creationId xmlns:p14="http://schemas.microsoft.com/office/powerpoint/2010/main" val="107106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Important of All….</a:t>
            </a:r>
            <a:endParaRPr lang="en-US" dirty="0"/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5715000"/>
            <a:ext cx="8740775" cy="59277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Just Submit SOMETHING…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Even if it seems pretty crummy!</a:t>
            </a:r>
          </a:p>
        </p:txBody>
      </p:sp>
      <p:pic>
        <p:nvPicPr>
          <p:cNvPr id="1026" name="Picture 2" descr="http://theloushe.typepad.com/.a/6a00d83454c42469e201676183a3ad970b-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914400"/>
            <a:ext cx="6172200" cy="460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07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" y="783753"/>
            <a:ext cx="8593799" cy="42812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3583" y="5715072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Position with exact coordinates to the browser window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Position: Fixed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07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Layering with Z-Index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ttps://cdn.css-tricks.com/wp-content/uploads/2011/09/basicz-inde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268507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63583" y="5331446"/>
            <a:ext cx="868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Z-Index allows you to layer elements on top of each other when placed in absolute coordinates </a:t>
            </a:r>
          </a:p>
        </p:txBody>
      </p:sp>
    </p:spTree>
    <p:extLst>
      <p:ext uri="{BB962C8B-B14F-4D97-AF65-F5344CB8AC3E}">
        <p14:creationId xmlns:p14="http://schemas.microsoft.com/office/powerpoint/2010/main" val="239833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934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Hiding Things 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800" y="4419600"/>
            <a:ext cx="8610599" cy="198065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Display none allows elements to be completely hidden from view.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This becomes useful because in later sections, we will be selectively activating and de-activating.  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798419"/>
            <a:ext cx="2164080" cy="339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Demo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(5-CSS_PositionedLayout) </a:t>
            </a:r>
            <a:endParaRPr lang="en-US" sz="28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51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934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Great Resource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409304" y="5348962"/>
            <a:ext cx="8610599" cy="106137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Another great read for front-end developers (and game designers):</a:t>
            </a:r>
            <a:b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://learn.shayhowe.com/html-css/positioning-content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/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25" y="820274"/>
            <a:ext cx="8536576" cy="355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9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 this activity, you will be flexing your newfound 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positioning skills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to create 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another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conceptual layout. Eyeball the design to your best ability.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Additional instructions, sent via Slack.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0" y="124825"/>
            <a:ext cx="6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6-CSS_Positioned_Activity </a:t>
            </a: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| 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30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61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747991"/>
            <a:ext cx="6762750" cy="550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6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Advice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724400" y="2468658"/>
            <a:ext cx="4267200" cy="20730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i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Re-do this at home. </a:t>
            </a:r>
            <a:r>
              <a:rPr lang="en-US" sz="28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/>
            </a:r>
            <a:br>
              <a:rPr lang="en-US" sz="28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28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It’s a good one to firm up your HTML/CSS skills.</a:t>
            </a:r>
          </a:p>
          <a:p>
            <a:endParaRPr lang="en-US" sz="2800" i="1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en-US" sz="28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2800" b="1" i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REMEMBER:</a:t>
            </a:r>
          </a:p>
          <a:p>
            <a:r>
              <a:rPr lang="en-US" sz="28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best way to get good is to PRACTICE</a:t>
            </a:r>
            <a:endParaRPr lang="en-US" sz="28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sybariticsinger.files.wordpress.com/2011/09/practice.jpg?w=6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87" y="914401"/>
            <a:ext cx="4074933" cy="51816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30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Chrome Inspector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74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Chrome Inspector is Your Friend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" y="797235"/>
            <a:ext cx="9139238" cy="4491038"/>
          </a:xfrm>
          <a:prstGeom prst="rect">
            <a:avLst/>
          </a:prstGeom>
        </p:spPr>
      </p:pic>
      <p:sp>
        <p:nvSpPr>
          <p:cNvPr id="6" name="Shape 70"/>
          <p:cNvSpPr txBox="1">
            <a:spLocks/>
          </p:cNvSpPr>
          <p:nvPr/>
        </p:nvSpPr>
        <p:spPr>
          <a:xfrm>
            <a:off x="116682" y="5410200"/>
            <a:ext cx="8915400" cy="65412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To access chrome inspector: Right click on a page then hit “Inspect”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It will allow you to inspect the HTML, CSS, and more!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98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34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Chrome Inspector is Your Friend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" y="990600"/>
            <a:ext cx="9139238" cy="3881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Shape 70"/>
          <p:cNvSpPr txBox="1">
            <a:spLocks/>
          </p:cNvSpPr>
          <p:nvPr/>
        </p:nvSpPr>
        <p:spPr>
          <a:xfrm>
            <a:off x="116682" y="5181600"/>
            <a:ext cx="8915400" cy="65412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Using Chrome Inspector you can readily edit any webpage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(your own or otherwise) to see the immediate impact of HTML or CSS changes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73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Class! 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057400"/>
            <a:ext cx="9067800" cy="2545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We’ll be coming back to this next class </a:t>
            </a:r>
            <a:r>
              <a:rPr lang="en-US" sz="4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en-US" sz="4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43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+ Reassurances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0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cdn.studiocalico.com/pictures/images/000/331/522/large/You_Got_This_Background_original.jpg?143205309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-76200"/>
            <a:ext cx="8686800" cy="694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52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24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EXTRA MATERIAL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00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914400"/>
            <a:ext cx="8686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For the next 15 minutes, take a website that you commonly use (Amazon, Google, Huff Po, etc.) and heavily modify it using the Google Developer Tools.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at least modify: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Content (Change words)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Colors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Spacing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Send a screenshot to the class’ slack profile when you’re done.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54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Resets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38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Loading Multiple CSS Files ***(Very Important!!!)***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96" y="762000"/>
            <a:ext cx="8545215" cy="3141803"/>
          </a:xfrm>
          <a:prstGeom prst="rect">
            <a:avLst/>
          </a:prstGeom>
        </p:spPr>
      </p:pic>
      <p:sp>
        <p:nvSpPr>
          <p:cNvPr id="5" name="Shape 70"/>
          <p:cNvSpPr txBox="1">
            <a:spLocks/>
          </p:cNvSpPr>
          <p:nvPr/>
        </p:nvSpPr>
        <p:spPr>
          <a:xfrm>
            <a:off x="321547" y="3977290"/>
            <a:ext cx="8555263" cy="227111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One of the most powerful aspects of CSS is the ability to deploy multiple CSS files simultaneously.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This allows developers the ability to create complex designs – made up of multiple design elements.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Just remember  the loading </a:t>
            </a:r>
            <a:r>
              <a:rPr lang="en-US" sz="1800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order matters!!!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20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Browser?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1600200"/>
            <a:ext cx="8229600" cy="3505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By a show of hands…</a:t>
            </a:r>
          </a:p>
          <a:p>
            <a:r>
              <a:rPr lang="en-US" sz="42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Which browser do you use?</a:t>
            </a:r>
            <a:endParaRPr lang="en-US" sz="42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26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Brace Yourselves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2400" y="653854"/>
            <a:ext cx="8915400" cy="1098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Today is going to be a bit tough.</a:t>
            </a:r>
            <a:endParaRPr lang="en-US" sz="4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28600" y="5181600"/>
            <a:ext cx="8915400" cy="1098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But trust us! </a:t>
            </a:r>
          </a:p>
          <a:p>
            <a:r>
              <a:rPr lang="en-US" sz="6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will all look easy a few weeks from now.</a:t>
            </a:r>
            <a:endParaRPr lang="en-US" sz="6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http://cdn.meme.am/instances/5532727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736788"/>
            <a:ext cx="3299746" cy="329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685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Battle of the Browsers</a:t>
            </a:r>
            <a:endParaRPr lang="en-US" dirty="0"/>
          </a:p>
        </p:txBody>
      </p:sp>
      <p:pic>
        <p:nvPicPr>
          <p:cNvPr id="6" name="Picture 2" descr="http://www.blackbaudknowhow.com/wp-content/uploads/2012/11/Web-Browser-Wa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03207"/>
            <a:ext cx="3810000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70"/>
          <p:cNvSpPr txBox="1">
            <a:spLocks/>
          </p:cNvSpPr>
          <p:nvPr/>
        </p:nvSpPr>
        <p:spPr>
          <a:xfrm>
            <a:off x="4343400" y="1307708"/>
            <a:ext cx="4702174" cy="4114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Under-the hood there are often significant differences between how browsers </a:t>
            </a: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render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webpages.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These differences in rendering agents can mean HTML/CSS gets displayed differently in each.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As designers/developers, creating </a:t>
            </a: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cross-browser compatible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websites is critical.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08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Reset.css (or Normalize.css)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783753"/>
            <a:ext cx="6867525" cy="36731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Shape 70"/>
          <p:cNvSpPr txBox="1">
            <a:spLocks/>
          </p:cNvSpPr>
          <p:nvPr/>
        </p:nvSpPr>
        <p:spPr>
          <a:xfrm>
            <a:off x="152399" y="4586812"/>
            <a:ext cx="8882743" cy="181344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Reset.css ensures that all browser-specific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has been reset, so it appears the same in all browsers.</a:t>
            </a: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This means you will have to re-style everything yourself 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82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Why CSS Resets Matter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4495800" y="1307708"/>
            <a:ext cx="4549774" cy="38099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important for creating browser-compatible websites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an example of using someone else’s CSS in </a:t>
            </a:r>
            <a:r>
              <a:rPr lang="en-US" sz="2200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your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website!!!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a common Front-End Developer Interview question.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http://cdn.meme.am/instances/520728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1261185"/>
            <a:ext cx="3856523" cy="385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63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914400"/>
            <a:ext cx="8686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Follow the instructions given via slack to incorporate a reset.css file into a basic HTML file.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Note the impact the reset file makes after its inclusion.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27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Brace Yourselves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057400"/>
            <a:ext cx="9067800" cy="2545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expect to understand EVERYTHING at once. </a:t>
            </a:r>
          </a:p>
          <a:p>
            <a:endParaRPr lang="en-US" sz="4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4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Today is all about getting immersed</a:t>
            </a:r>
            <a:endParaRPr lang="en-US" sz="4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22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5600"/>
            <a:ext cx="8229600" cy="780258"/>
          </a:xfrm>
        </p:spPr>
        <p:txBody>
          <a:bodyPr>
            <a:normAutofit/>
          </a:bodyPr>
          <a:lstStyle/>
          <a:p>
            <a:r>
              <a:rPr lang="en-US" dirty="0" smtClean="0"/>
              <a:t>CSS </a:t>
            </a:r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3810000"/>
            <a:ext cx="8229600" cy="780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4100" b="1" i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r"/>
            <a:r>
              <a:rPr lang="en-US" sz="2800" dirty="0" smtClean="0"/>
              <a:t>Tell your neighbor all about it…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26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10927</TotalTime>
  <Words>1593</Words>
  <Application>Microsoft Office PowerPoint</Application>
  <PresentationFormat>On-screen Show (4:3)</PresentationFormat>
  <Paragraphs>290</Paragraphs>
  <Slides>73</Slides>
  <Notes>37</Notes>
  <HiddenSlides>9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73</vt:i4>
      </vt:variant>
    </vt:vector>
  </HeadingPairs>
  <TitlesOfParts>
    <vt:vector size="82" baseType="lpstr">
      <vt:lpstr>Arial</vt:lpstr>
      <vt:lpstr>Calibri Light</vt:lpstr>
      <vt:lpstr>Roboto</vt:lpstr>
      <vt:lpstr>Wingdings</vt:lpstr>
      <vt:lpstr>Calibri</vt:lpstr>
      <vt:lpstr>UCF - Theme</vt:lpstr>
      <vt:lpstr>Rutgers - Theme</vt:lpstr>
      <vt:lpstr>Unbranded</vt:lpstr>
      <vt:lpstr>UTAustin</vt:lpstr>
      <vt:lpstr>Heroes of CSS</vt:lpstr>
      <vt:lpstr>Admin Work</vt:lpstr>
      <vt:lpstr>Homework Assignment</vt:lpstr>
      <vt:lpstr>Homework Assignment</vt:lpstr>
      <vt:lpstr>Most Important of All….</vt:lpstr>
      <vt:lpstr>Warning!</vt:lpstr>
      <vt:lpstr>Brace Yourselves</vt:lpstr>
      <vt:lpstr>Brace Yourselves</vt:lpstr>
      <vt:lpstr>CSS Recap</vt:lpstr>
      <vt:lpstr>Critical Question</vt:lpstr>
      <vt:lpstr>HTML / CSS Definitions (*yawn* unimportant)</vt:lpstr>
      <vt:lpstr>HTML / CSS Analogy</vt:lpstr>
      <vt:lpstr>Basic HTML Page - Result</vt:lpstr>
      <vt:lpstr>Enter CSS - Result</vt:lpstr>
      <vt:lpstr>Critical Question</vt:lpstr>
      <vt:lpstr>CSS Syntax</vt:lpstr>
      <vt:lpstr>Lingering Questions</vt:lpstr>
      <vt:lpstr>Relative File Paths</vt:lpstr>
      <vt:lpstr>Relative File Paths</vt:lpstr>
      <vt:lpstr>Absolutely No Absolute Paths</vt:lpstr>
      <vt:lpstr>Quick Demo</vt:lpstr>
      <vt:lpstr>PowerPoint Presentation</vt:lpstr>
      <vt:lpstr>Box Model</vt:lpstr>
      <vt:lpstr>PowerPoint Presentation</vt:lpstr>
      <vt:lpstr>PowerPoint Presentation</vt:lpstr>
      <vt:lpstr>PowerPoint Presentation</vt:lpstr>
      <vt:lpstr>PowerPoint Presentation</vt:lpstr>
      <vt:lpstr>We Be Floatin’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BREAK!</vt:lpstr>
      <vt:lpstr>CSS Positioning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Advice</vt:lpstr>
      <vt:lpstr>Chrome Inspector</vt:lpstr>
      <vt:lpstr>PowerPoint Presentation</vt:lpstr>
      <vt:lpstr>PowerPoint Presentation</vt:lpstr>
      <vt:lpstr>Next Class! </vt:lpstr>
      <vt:lpstr>Recap + Reassurances</vt:lpstr>
      <vt:lpstr>PowerPoint Presentation</vt:lpstr>
      <vt:lpstr>Questions?</vt:lpstr>
      <vt:lpstr>EXTRA MATERIAL</vt:lpstr>
      <vt:lpstr>PowerPoint Presentation</vt:lpstr>
      <vt:lpstr>CSS Resets</vt:lpstr>
      <vt:lpstr>Loading Multiple CSS Files ***(Very Important!!!)***</vt:lpstr>
      <vt:lpstr>What Browser?</vt:lpstr>
      <vt:lpstr>Battle of the Browsers</vt:lpstr>
      <vt:lpstr>Reset.css (or Normalize.css)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Dan Kaltenbaugh</cp:lastModifiedBy>
  <cp:revision>1427</cp:revision>
  <cp:lastPrinted>2016-01-30T16:23:56Z</cp:lastPrinted>
  <dcterms:created xsi:type="dcterms:W3CDTF">2015-01-20T17:19:00Z</dcterms:created>
  <dcterms:modified xsi:type="dcterms:W3CDTF">2016-06-25T02:40:38Z</dcterms:modified>
</cp:coreProperties>
</file>